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64" r:id="rId4"/>
    <p:sldId id="269" r:id="rId5"/>
    <p:sldId id="259" r:id="rId6"/>
    <p:sldId id="268" r:id="rId7"/>
    <p:sldId id="258" r:id="rId8"/>
    <p:sldId id="263" r:id="rId9"/>
    <p:sldId id="267"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5" orient="horz" pos="368" userDrawn="1">
          <p15:clr>
            <a:srgbClr val="A4A3A4"/>
          </p15:clr>
        </p15:guide>
        <p15:guide id="6" orient="horz" pos="3861" userDrawn="1">
          <p15:clr>
            <a:srgbClr val="A4A3A4"/>
          </p15:clr>
        </p15:guide>
        <p15:guide id="12" pos="6539" userDrawn="1">
          <p15:clr>
            <a:srgbClr val="A4A3A4"/>
          </p15:clr>
        </p15:guide>
        <p15:guide id="13" pos="7310" userDrawn="1">
          <p15:clr>
            <a:srgbClr val="A4A3A4"/>
          </p15:clr>
        </p15:guide>
        <p15:guide id="14" pos="5768" userDrawn="1">
          <p15:clr>
            <a:srgbClr val="A4A3A4"/>
          </p15:clr>
        </p15:guide>
        <p15:guide id="15" pos="4997" userDrawn="1">
          <p15:clr>
            <a:srgbClr val="A4A3A4"/>
          </p15:clr>
        </p15:guide>
        <p15:guide id="16" pos="4226" userDrawn="1">
          <p15:clr>
            <a:srgbClr val="A4A3A4"/>
          </p15:clr>
        </p15:guide>
        <p15:guide id="17" pos="3454" userDrawn="1">
          <p15:clr>
            <a:srgbClr val="A4A3A4"/>
          </p15:clr>
        </p15:guide>
        <p15:guide id="18" pos="2683" userDrawn="1">
          <p15:clr>
            <a:srgbClr val="A4A3A4"/>
          </p15:clr>
        </p15:guide>
        <p15:guide id="19" pos="1912" userDrawn="1">
          <p15:clr>
            <a:srgbClr val="A4A3A4"/>
          </p15:clr>
        </p15:guide>
        <p15:guide id="20" pos="1141" userDrawn="1">
          <p15:clr>
            <a:srgbClr val="A4A3A4"/>
          </p15:clr>
        </p15:guide>
        <p15:guide id="21" pos="370" userDrawn="1">
          <p15:clr>
            <a:srgbClr val="A4A3A4"/>
          </p15:clr>
        </p15:guide>
        <p15:guide id="22" orient="horz" pos="1139" userDrawn="1">
          <p15:clr>
            <a:srgbClr val="A4A3A4"/>
          </p15:clr>
        </p15:guide>
        <p15:guide id="23" orient="horz" pos="1911" userDrawn="1">
          <p15:clr>
            <a:srgbClr val="A4A3A4"/>
          </p15:clr>
        </p15:guide>
        <p15:guide id="24" orient="horz" pos="2682" userDrawn="1">
          <p15:clr>
            <a:srgbClr val="A4A3A4"/>
          </p15:clr>
        </p15:guide>
        <p15:guide id="25" orient="horz" pos="3453" userDrawn="1">
          <p15:clr>
            <a:srgbClr val="A4A3A4"/>
          </p15:clr>
        </p15:guide>
        <p15:guide id="26" orient="horz" pos="395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 Helen Herring" initials="DHH" lastIdx="3" clrIdx="0">
    <p:extLst>
      <p:ext uri="{19B8F6BF-5375-455C-9EA6-DF929625EA0E}">
        <p15:presenceInfo xmlns:p15="http://schemas.microsoft.com/office/powerpoint/2012/main" userId="S-1-5-21-72706444-1189630288-1847928074-750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827"/>
    <a:srgbClr val="5C5B5A"/>
    <a:srgbClr val="E8E6D3"/>
    <a:srgbClr val="8B8122"/>
    <a:srgbClr val="33B0A6"/>
    <a:srgbClr val="009690"/>
    <a:srgbClr val="327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09"/>
    <p:restoredTop sz="94687"/>
  </p:normalViewPr>
  <p:slideViewPr>
    <p:cSldViewPr snapToGrid="0" snapToObjects="1" showGuides="1">
      <p:cViewPr varScale="1">
        <p:scale>
          <a:sx n="60" d="100"/>
          <a:sy n="60" d="100"/>
        </p:scale>
        <p:origin x="528" y="60"/>
      </p:cViewPr>
      <p:guideLst>
        <p:guide orient="horz" pos="368"/>
        <p:guide orient="horz" pos="3861"/>
        <p:guide pos="6539"/>
        <p:guide pos="7310"/>
        <p:guide pos="5768"/>
        <p:guide pos="4997"/>
        <p:guide pos="4226"/>
        <p:guide pos="3454"/>
        <p:guide pos="2683"/>
        <p:guide pos="1912"/>
        <p:guide pos="1141"/>
        <p:guide pos="370"/>
        <p:guide orient="horz" pos="1139"/>
        <p:guide orient="horz" pos="1911"/>
        <p:guide orient="horz" pos="2682"/>
        <p:guide orient="horz" pos="3453"/>
        <p:guide orient="horz" pos="3952"/>
      </p:guideLst>
    </p:cSldViewPr>
  </p:slideViewPr>
  <p:notesTextViewPr>
    <p:cViewPr>
      <p:scale>
        <a:sx n="1" d="1"/>
        <a:sy n="1" d="1"/>
      </p:scale>
      <p:origin x="0" y="0"/>
    </p:cViewPr>
  </p:notesTextViewPr>
  <p:notesViewPr>
    <p:cSldViewPr snapToGrid="0" snapToObjects="1">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80BDFB-9197-A544-B7EA-7121079100E9}" type="datetimeFigureOut">
              <a:rPr lang="en-US" smtClean="0"/>
              <a:t>6/14/2021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D5AB8F-F3E2-7544-8181-20A1F216CF4E}" type="slidenum">
              <a:rPr lang="en-US" smtClean="0"/>
              <a:t>‹#›</a:t>
            </a:fld>
            <a:endParaRPr lang="en-US"/>
          </a:p>
        </p:txBody>
      </p:sp>
    </p:spTree>
    <p:extLst>
      <p:ext uri="{BB962C8B-B14F-4D97-AF65-F5344CB8AC3E}">
        <p14:creationId xmlns:p14="http://schemas.microsoft.com/office/powerpoint/2010/main" val="1276746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77A7-23C0-DD49-A8F0-4BD4ADA66295}" type="datetimeFigureOut">
              <a:rPr lang="en-US" smtClean="0"/>
              <a:t>6/14/2021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C3250-6B3B-5E49-8010-DD707763E9F6}" type="slidenum">
              <a:rPr lang="en-US" smtClean="0"/>
              <a:t>‹#›</a:t>
            </a:fld>
            <a:endParaRPr lang="en-US"/>
          </a:p>
        </p:txBody>
      </p:sp>
    </p:spTree>
    <p:extLst>
      <p:ext uri="{BB962C8B-B14F-4D97-AF65-F5344CB8AC3E}">
        <p14:creationId xmlns:p14="http://schemas.microsoft.com/office/powerpoint/2010/main" val="62725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descr="Background colour" title="artefacts"/>
          <p:cNvSpPr/>
          <p:nvPr userDrawn="1"/>
        </p:nvSpPr>
        <p:spPr>
          <a:xfrm>
            <a:off x="0" y="0"/>
            <a:ext cx="12192000" cy="6858000"/>
          </a:xfrm>
          <a:prstGeom prst="rect">
            <a:avLst/>
          </a:prstGeom>
          <a:solidFill>
            <a:srgbClr val="B9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67148" y="487951"/>
            <a:ext cx="2661568" cy="962325"/>
          </a:xfrm>
          <a:prstGeom prst="rect">
            <a:avLst/>
          </a:prstGeom>
        </p:spPr>
      </p:pic>
      <p:sp>
        <p:nvSpPr>
          <p:cNvPr id="2" name="Title 1"/>
          <p:cNvSpPr>
            <a:spLocks noGrp="1"/>
          </p:cNvSpPr>
          <p:nvPr>
            <p:ph type="title"/>
          </p:nvPr>
        </p:nvSpPr>
        <p:spPr>
          <a:xfrm>
            <a:off x="586800" y="1807200"/>
            <a:ext cx="10515600" cy="1116000"/>
          </a:xfrm>
        </p:spPr>
        <p:txBody>
          <a:bodyPr/>
          <a:lstStyle>
            <a:lvl1pPr>
              <a:defRPr>
                <a:solidFill>
                  <a:schemeClr val="tx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586800" y="2678400"/>
            <a:ext cx="5278438" cy="742950"/>
          </a:xfrm>
        </p:spPr>
        <p:txBody>
          <a:bodyPr>
            <a:normAutofit/>
          </a:bodyPr>
          <a:lstStyle>
            <a:lvl1pPr marL="0" indent="0">
              <a:buNone/>
              <a:defRPr sz="2400" b="1">
                <a:solidFill>
                  <a:schemeClr val="tx1"/>
                </a:solidFill>
              </a:defRPr>
            </a:lvl1pPr>
          </a:lstStyle>
          <a:p>
            <a:pPr lvl="0"/>
            <a:r>
              <a:rPr lang="en-US" dirty="0"/>
              <a:t>Sub-heading</a:t>
            </a:r>
          </a:p>
        </p:txBody>
      </p:sp>
      <p:pic>
        <p:nvPicPr>
          <p:cNvPr id="4" name="Picture 3"/>
          <p:cNvPicPr>
            <a:picLocks noChangeAspect="1"/>
          </p:cNvPicPr>
          <p:nvPr userDrawn="1"/>
        </p:nvPicPr>
        <p:blipFill>
          <a:blip r:embed="rId3"/>
          <a:stretch>
            <a:fillRect/>
          </a:stretch>
        </p:blipFill>
        <p:spPr>
          <a:xfrm>
            <a:off x="583911" y="3517900"/>
            <a:ext cx="11023600" cy="2755900"/>
          </a:xfrm>
          <a:prstGeom prst="rect">
            <a:avLst/>
          </a:prstGeom>
        </p:spPr>
      </p:pic>
    </p:spTree>
    <p:extLst>
      <p:ext uri="{BB962C8B-B14F-4D97-AF65-F5344CB8AC3E}">
        <p14:creationId xmlns:p14="http://schemas.microsoft.com/office/powerpoint/2010/main" val="49456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pip on white background">
    <p:spTree>
      <p:nvGrpSpPr>
        <p:cNvPr id="1" name=""/>
        <p:cNvGrpSpPr/>
        <p:nvPr/>
      </p:nvGrpSpPr>
      <p:grpSpPr>
        <a:xfrm>
          <a:off x="0" y="0"/>
          <a:ext cx="0" cy="0"/>
          <a:chOff x="0" y="0"/>
          <a:chExt cx="0" cy="0"/>
        </a:xfrm>
      </p:grpSpPr>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pic>
        <p:nvPicPr>
          <p:cNvPr id="7" name="Picture 6"/>
          <p:cNvPicPr>
            <a:picLocks noChangeAspect="1"/>
          </p:cNvPicPr>
          <p:nvPr userDrawn="1"/>
        </p:nvPicPr>
        <p:blipFill>
          <a:blip r:embed="rId2"/>
          <a:stretch>
            <a:fillRect/>
          </a:stretch>
        </p:blipFill>
        <p:spPr>
          <a:xfrm>
            <a:off x="6708775" y="579437"/>
            <a:ext cx="4902200" cy="4902200"/>
          </a:xfrm>
          <a:prstGeom prst="rect">
            <a:avLst/>
          </a:prstGeom>
        </p:spPr>
      </p:pic>
      <p:sp>
        <p:nvSpPr>
          <p:cNvPr id="8" name="Text Placeholder 9"/>
          <p:cNvSpPr>
            <a:spLocks noGrp="1"/>
          </p:cNvSpPr>
          <p:nvPr>
            <p:ph type="body" sz="quarter" idx="12"/>
          </p:nvPr>
        </p:nvSpPr>
        <p:spPr>
          <a:xfrm>
            <a:off x="6708775" y="581299"/>
            <a:ext cx="4500000" cy="4500000"/>
          </a:xfrm>
        </p:spPr>
        <p:txBody>
          <a:bodyPr anchor="b" anchorCtr="0"/>
          <a:lstStyle>
            <a:lvl1pPr marL="0" indent="0" algn="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cxnSp>
        <p:nvCxnSpPr>
          <p:cNvPr id="10" name="Straight Connector 9"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93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type with imag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706800" y="583200"/>
            <a:ext cx="4896000" cy="4896000"/>
          </a:xfrm>
          <a:noFill/>
        </p:spPr>
        <p:txBody>
          <a:bodyPr/>
          <a:lstStyle/>
          <a:p>
            <a:endParaRPr lang="en-US"/>
          </a:p>
        </p:txBody>
      </p:sp>
      <p:sp>
        <p:nvSpPr>
          <p:cNvPr id="5"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6" name="Straight Connector 5"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758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p background, turquoise background">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stretch>
            <a:fillRect/>
          </a:stretch>
        </p:blipFill>
        <p:spPr>
          <a:xfrm>
            <a:off x="0" y="0"/>
            <a:ext cx="12192000" cy="6858000"/>
          </a:xfrm>
          <a:prstGeom prst="rect">
            <a:avLst/>
          </a:prstGeom>
        </p:spPr>
      </p:pic>
      <p:pic>
        <p:nvPicPr>
          <p:cNvPr id="12" name="Picture 11"/>
          <p:cNvPicPr>
            <a:picLocks noChangeAspect="1"/>
          </p:cNvPicPr>
          <p:nvPr userDrawn="1"/>
        </p:nvPicPr>
        <p:blipFill>
          <a:blip r:embed="rId3"/>
          <a:stretch>
            <a:fillRect/>
          </a:stretch>
        </p:blipFill>
        <p:spPr>
          <a:xfrm>
            <a:off x="-2543174" y="-3770311"/>
            <a:ext cx="9251950" cy="9251950"/>
          </a:xfrm>
          <a:prstGeom prst="rect">
            <a:avLst/>
          </a:prstGeom>
        </p:spPr>
      </p:pic>
      <p:pic>
        <p:nvPicPr>
          <p:cNvPr id="13" name="Picture 12"/>
          <p:cNvPicPr>
            <a:picLocks noChangeAspect="1"/>
          </p:cNvPicPr>
          <p:nvPr userDrawn="1"/>
        </p:nvPicPr>
        <p:blipFill>
          <a:blip r:embed="rId4"/>
          <a:stretch>
            <a:fillRect/>
          </a:stretch>
        </p:blipFill>
        <p:spPr>
          <a:xfrm>
            <a:off x="5483225" y="3032124"/>
            <a:ext cx="2449513" cy="2449513"/>
          </a:xfrm>
          <a:prstGeom prst="rect">
            <a:avLst/>
          </a:prstGeom>
        </p:spPr>
      </p:pic>
      <p:pic>
        <p:nvPicPr>
          <p:cNvPr id="14" name="Picture 13"/>
          <p:cNvPicPr>
            <a:picLocks noChangeAspect="1"/>
          </p:cNvPicPr>
          <p:nvPr userDrawn="1"/>
        </p:nvPicPr>
        <p:blipFill>
          <a:blip r:embed="rId5"/>
          <a:stretch>
            <a:fillRect/>
          </a:stretch>
        </p:blipFill>
        <p:spPr>
          <a:xfrm>
            <a:off x="7932738" y="-638174"/>
            <a:ext cx="3671887" cy="3671887"/>
          </a:xfrm>
          <a:prstGeom prst="rect">
            <a:avLst/>
          </a:prstGeom>
        </p:spPr>
      </p:pic>
      <p:pic>
        <p:nvPicPr>
          <p:cNvPr id="20" name="Picture 19"/>
          <p:cNvPicPr>
            <a:picLocks noChangeAspect="1"/>
          </p:cNvPicPr>
          <p:nvPr userDrawn="1"/>
        </p:nvPicPr>
        <p:blipFill>
          <a:blip r:embed="rId6"/>
          <a:stretch>
            <a:fillRect/>
          </a:stretch>
        </p:blipFill>
        <p:spPr>
          <a:xfrm>
            <a:off x="7932738" y="584200"/>
            <a:ext cx="4897437" cy="4897437"/>
          </a:xfrm>
          <a:prstGeom prst="rect">
            <a:avLst/>
          </a:prstGeom>
        </p:spPr>
      </p:pic>
      <p:sp>
        <p:nvSpPr>
          <p:cNvPr id="21" name="Title 1"/>
          <p:cNvSpPr>
            <a:spLocks noGrp="1"/>
          </p:cNvSpPr>
          <p:nvPr>
            <p:ph type="title"/>
          </p:nvPr>
        </p:nvSpPr>
        <p:spPr>
          <a:xfrm>
            <a:off x="586800" y="583200"/>
            <a:ext cx="5495023" cy="1116000"/>
          </a:xfrm>
        </p:spPr>
        <p:txBody>
          <a:bodyPr>
            <a:normAutofit/>
          </a:bodyPr>
          <a:lstStyle>
            <a:lvl1pPr>
              <a:defRPr sz="3600">
                <a:solidFill>
                  <a:schemeClr val="tx1"/>
                </a:solidFill>
              </a:defRPr>
            </a:lvl1pPr>
          </a:lstStyle>
          <a:p>
            <a:r>
              <a:rPr lang="en-US" dirty="0"/>
              <a:t>Click to edit Master title style</a:t>
            </a:r>
          </a:p>
        </p:txBody>
      </p:sp>
      <p:sp>
        <p:nvSpPr>
          <p:cNvPr id="22"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tx1"/>
                </a:solidFill>
              </a:defRPr>
            </a:lvl1pPr>
          </a:lstStyle>
          <a:p>
            <a:pPr lvl="0"/>
            <a:r>
              <a:rPr lang="en-US" dirty="0"/>
              <a:t>Click to edit Master text styles</a:t>
            </a:r>
          </a:p>
        </p:txBody>
      </p:sp>
      <p:cxnSp>
        <p:nvCxnSpPr>
          <p:cNvPr id="23" name="Straight Connector 22"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041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484624" y="0"/>
            <a:ext cx="6707375" cy="6858000"/>
          </a:xfrm>
          <a:noFill/>
        </p:spPr>
        <p:txBody>
          <a:bodyPr/>
          <a:lstStyle/>
          <a:p>
            <a:endParaRPr lang="en-US"/>
          </a:p>
        </p:txBody>
      </p:sp>
      <p:sp>
        <p:nvSpPr>
          <p:cNvPr id="4" name="Title 1"/>
          <p:cNvSpPr>
            <a:spLocks noGrp="1"/>
          </p:cNvSpPr>
          <p:nvPr>
            <p:ph type="title"/>
          </p:nvPr>
        </p:nvSpPr>
        <p:spPr>
          <a:xfrm>
            <a:off x="586800" y="583200"/>
            <a:ext cx="4320000"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8" name="Straight Connector 7"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165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p pattern on white">
    <p:spTree>
      <p:nvGrpSpPr>
        <p:cNvPr id="1" name=""/>
        <p:cNvGrpSpPr/>
        <p:nvPr/>
      </p:nvGrpSpPr>
      <p:grpSpPr>
        <a:xfrm>
          <a:off x="0" y="0"/>
          <a:ext cx="0" cy="0"/>
          <a:chOff x="0" y="0"/>
          <a:chExt cx="0" cy="0"/>
        </a:xfrm>
      </p:grpSpPr>
      <p:sp>
        <p:nvSpPr>
          <p:cNvPr id="5" name="Title 1"/>
          <p:cNvSpPr>
            <a:spLocks noGrp="1"/>
          </p:cNvSpPr>
          <p:nvPr>
            <p:ph type="title"/>
          </p:nvPr>
        </p:nvSpPr>
        <p:spPr>
          <a:xfrm>
            <a:off x="586800" y="583200"/>
            <a:ext cx="10515600" cy="586800"/>
          </a:xfrm>
          <a:prstGeom prst="rect">
            <a:avLst/>
          </a:prstGeom>
        </p:spPr>
        <p:txBody>
          <a:bodyPr>
            <a:normAutofit/>
          </a:bodyPr>
          <a:lstStyle>
            <a:lvl1pPr>
              <a:defRPr sz="3600"/>
            </a:lvl1pPr>
          </a:lstStyle>
          <a:p>
            <a:r>
              <a:rPr lang="en-US" dirty="0"/>
              <a:t>Click to edit Master title style</a:t>
            </a:r>
          </a:p>
        </p:txBody>
      </p:sp>
      <p:pic>
        <p:nvPicPr>
          <p:cNvPr id="3" name="Picture 2"/>
          <p:cNvPicPr>
            <a:picLocks noChangeAspect="1"/>
          </p:cNvPicPr>
          <p:nvPr userDrawn="1"/>
        </p:nvPicPr>
        <p:blipFill>
          <a:blip r:embed="rId2"/>
          <a:stretch>
            <a:fillRect/>
          </a:stretch>
        </p:blipFill>
        <p:spPr>
          <a:xfrm>
            <a:off x="588548" y="2136051"/>
            <a:ext cx="11023600" cy="4127500"/>
          </a:xfrm>
          <a:prstGeom prst="rect">
            <a:avLst/>
          </a:prstGeom>
        </p:spPr>
      </p:pic>
    </p:spTree>
    <p:extLst>
      <p:ext uri="{BB962C8B-B14F-4D97-AF65-F5344CB8AC3E}">
        <p14:creationId xmlns:p14="http://schemas.microsoft.com/office/powerpoint/2010/main" val="138742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1017824" cy="926623"/>
          </a:xfrm>
          <a:prstGeom prst="rect">
            <a:avLst/>
          </a:prstGeom>
        </p:spPr>
        <p:txBody>
          <a:bodyPr lIns="0" tIns="0" rIns="0" bIns="0"/>
          <a:lstStyle>
            <a:lvl1pPr>
              <a:defRPr>
                <a:solidFill>
                  <a:srgbClr val="5C5B5A"/>
                </a:solidFill>
              </a:defRPr>
            </a:lvl1pPr>
          </a:lstStyle>
          <a:p>
            <a:r>
              <a:rPr lang="en-US" dirty="0"/>
              <a:t>Click to edit Master title style</a:t>
            </a:r>
          </a:p>
        </p:txBody>
      </p:sp>
      <p:sp>
        <p:nvSpPr>
          <p:cNvPr id="3" name="Content Placeholder 2"/>
          <p:cNvSpPr>
            <a:spLocks noGrp="1"/>
          </p:cNvSpPr>
          <p:nvPr>
            <p:ph idx="1"/>
          </p:nvPr>
        </p:nvSpPr>
        <p:spPr>
          <a:xfrm>
            <a:off x="586799" y="1807200"/>
            <a:ext cx="11017825" cy="4351338"/>
          </a:xfrm>
          <a:prstGeom prst="rect">
            <a:avLst/>
          </a:prstGeom>
        </p:spPr>
        <p:txBody>
          <a:bodyPr bIns="0"/>
          <a:lstStyle>
            <a:lvl1pPr>
              <a:defRPr>
                <a:solidFill>
                  <a:srgbClr val="5C5B5A"/>
                </a:solidFill>
              </a:defRPr>
            </a:lvl1pPr>
            <a:lvl2pPr>
              <a:defRPr>
                <a:solidFill>
                  <a:srgbClr val="5C5B5A"/>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7" name="Straight Connector 6"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139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6800" y="1710000"/>
            <a:ext cx="10515600" cy="2852737"/>
          </a:xfrm>
          <a:prstGeom prst="rect">
            <a:avLst/>
          </a:prstGeom>
        </p:spPr>
        <p:txBody>
          <a:bodyPr anchor="t" anchorCtr="0"/>
          <a:lstStyle>
            <a:lvl1pPr>
              <a:defRPr sz="6000"/>
            </a:lvl1pPr>
          </a:lstStyle>
          <a:p>
            <a:r>
              <a:rPr lang="en-US" dirty="0"/>
              <a:t>Click to edit Master title style</a:t>
            </a:r>
          </a:p>
        </p:txBody>
      </p: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7" name="Straight Connector 6"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45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13255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586800" y="1807200"/>
            <a:ext cx="5292000" cy="3671999"/>
          </a:xfrm>
          <a:prstGeom prst="rect">
            <a:avLst/>
          </a:prstGeom>
        </p:spPr>
        <p:txBody>
          <a:bodyPr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10800" y="1807200"/>
            <a:ext cx="5292000" cy="367199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8" name="Straight Connector 7"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34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6800" y="586800"/>
            <a:ext cx="10515600" cy="1325563"/>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586799"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6799"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10800"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10800"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10" name="Straight Connector 9"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9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586800"/>
          </a:xfrm>
          <a:prstGeom prst="rect">
            <a:avLst/>
          </a:prstGeom>
        </p:spPr>
        <p:txBody>
          <a:bodyPr/>
          <a:lstStyle/>
          <a:p>
            <a:r>
              <a:rPr lang="en-US" dirty="0"/>
              <a:t>Click to edit Master title style</a:t>
            </a:r>
          </a:p>
        </p:txBody>
      </p: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cxnSp>
        <p:nvCxnSpPr>
          <p:cNvPr id="6" name="Straight Connector 5"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48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1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type,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B9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7B0F"/>
              </a:solidFill>
            </a:endParaRPr>
          </a:p>
        </p:txBody>
      </p:sp>
      <p:sp>
        <p:nvSpPr>
          <p:cNvPr id="4" name="Title 1"/>
          <p:cNvSpPr>
            <a:spLocks noGrp="1"/>
          </p:cNvSpPr>
          <p:nvPr>
            <p:ph type="title"/>
          </p:nvPr>
        </p:nvSpPr>
        <p:spPr>
          <a:xfrm>
            <a:off x="586800" y="583200"/>
            <a:ext cx="10515600" cy="1116000"/>
          </a:xfrm>
        </p:spPr>
        <p:txBody>
          <a:bodyPr>
            <a:normAutofit/>
          </a:bodyPr>
          <a:lstStyle>
            <a:lvl1pPr>
              <a:defRPr sz="3600">
                <a:solidFill>
                  <a:schemeClr val="tx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tx1"/>
                </a:solidFill>
              </a:defRPr>
            </a:lvl1pPr>
          </a:lstStyle>
          <a:p>
            <a:pPr lvl="0"/>
            <a:r>
              <a:rPr lang="en-US" dirty="0"/>
              <a:t>Click to edit Master text styles</a:t>
            </a:r>
          </a:p>
        </p:txBody>
      </p:sp>
    </p:spTree>
    <p:extLst>
      <p:ext uri="{BB962C8B-B14F-4D97-AF65-F5344CB8AC3E}">
        <p14:creationId xmlns:p14="http://schemas.microsoft.com/office/powerpoint/2010/main" val="20799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g pip on grey background">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56918"/>
            <a:ext cx="12192000" cy="6914918"/>
          </a:xfrm>
          <a:prstGeom prst="rect">
            <a:avLst/>
          </a:prstGeom>
        </p:spPr>
      </p:pic>
      <p:pic>
        <p:nvPicPr>
          <p:cNvPr id="7" name="Picture 6"/>
          <p:cNvPicPr>
            <a:picLocks noChangeAspect="1"/>
          </p:cNvPicPr>
          <p:nvPr userDrawn="1"/>
        </p:nvPicPr>
        <p:blipFill>
          <a:blip r:embed="rId3"/>
          <a:stretch>
            <a:fillRect/>
          </a:stretch>
        </p:blipFill>
        <p:spPr>
          <a:xfrm>
            <a:off x="6708775" y="579437"/>
            <a:ext cx="4902200" cy="4902200"/>
          </a:xfrm>
          <a:prstGeom prst="rect">
            <a:avLst/>
          </a:prstGeom>
        </p:spPr>
      </p:pic>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sp>
        <p:nvSpPr>
          <p:cNvPr id="10" name="Text Placeholder 9"/>
          <p:cNvSpPr>
            <a:spLocks noGrp="1"/>
          </p:cNvSpPr>
          <p:nvPr>
            <p:ph type="body" sz="quarter" idx="12"/>
          </p:nvPr>
        </p:nvSpPr>
        <p:spPr>
          <a:xfrm>
            <a:off x="6708775" y="581299"/>
            <a:ext cx="4500000" cy="4500000"/>
          </a:xfrm>
        </p:spPr>
        <p:txBody>
          <a:bodyPr anchor="b" anchorCtr="0"/>
          <a:lstStyle>
            <a:lvl1pPr marL="0" indent="0" algn="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cxnSp>
        <p:nvCxnSpPr>
          <p:cNvPr id="11" name="Straight Connector 10" descr="Line" title="Line"/>
          <p:cNvCxnSpPr/>
          <p:nvPr userDrawn="1"/>
        </p:nvCxnSpPr>
        <p:spPr>
          <a:xfrm>
            <a:off x="587375" y="6129338"/>
            <a:ext cx="11017250" cy="0"/>
          </a:xfrm>
          <a:prstGeom prst="line">
            <a:avLst/>
          </a:prstGeom>
          <a:ln w="38100">
            <a:solidFill>
              <a:srgbClr val="B9B8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96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586800" y="583201"/>
            <a:ext cx="10515600" cy="1116000"/>
          </a:xfrm>
          <a:prstGeom prst="rect">
            <a:avLst/>
          </a:prstGeom>
        </p:spPr>
        <p:txBody>
          <a:bodyPr vert="horz" lIns="0" tIns="0" rIns="0" bIns="0" rtlCol="0" anchor="t" anchorCtr="0">
            <a:normAutofit/>
          </a:bodyPr>
          <a:lstStyle/>
          <a:p>
            <a:r>
              <a:rPr lang="en-US" dirty="0"/>
              <a:t>Click to edit Master title style</a:t>
            </a:r>
          </a:p>
        </p:txBody>
      </p:sp>
      <p:sp>
        <p:nvSpPr>
          <p:cNvPr id="18" name="Text Placeholder 2"/>
          <p:cNvSpPr>
            <a:spLocks noGrp="1"/>
          </p:cNvSpPr>
          <p:nvPr>
            <p:ph type="body" idx="1"/>
          </p:nvPr>
        </p:nvSpPr>
        <p:spPr>
          <a:xfrm>
            <a:off x="586800" y="1699200"/>
            <a:ext cx="10515600" cy="4351338"/>
          </a:xfrm>
          <a:prstGeom prst="rect">
            <a:avLst/>
          </a:prstGeom>
        </p:spPr>
        <p:txBody>
          <a:bodyPr vert="horz" lIns="0" tIns="0" rIns="0" bIns="4680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226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3" r:id="rId12"/>
    <p:sldLayoutId id="2147483665" r:id="rId13"/>
    <p:sldLayoutId id="2147483666" r:id="rId14"/>
  </p:sldLayoutIdLst>
  <p:txStyles>
    <p:titleStyle>
      <a:lvl1pPr algn="l" defTabSz="914400" rtl="0" eaLnBrk="1" latinLnBrk="0" hangingPunct="1">
        <a:lnSpc>
          <a:spcPct val="90000"/>
        </a:lnSpc>
        <a:spcBef>
          <a:spcPct val="0"/>
        </a:spcBef>
        <a:buNone/>
        <a:defRPr sz="4400" kern="1200">
          <a:solidFill>
            <a:srgbClr val="5C5B5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laywales.org.uk/eng/publications/toptips" TargetMode="External"/><Relationship Id="rId2" Type="http://schemas.openxmlformats.org/officeDocument/2006/relationships/hyperlink" Target="https://www.bbc.co.uk/tiny-happy-people/child-mental-health-practitioner/zhjbcqt" TargetMode="External"/><Relationship Id="rId1" Type="http://schemas.openxmlformats.org/officeDocument/2006/relationships/slideLayout" Target="../slideLayouts/slideLayout2.xml"/><Relationship Id="rId5" Type="http://schemas.openxmlformats.org/officeDocument/2006/relationships/hyperlink" Target="https://www.zerotothree.org/early-learning" TargetMode="External"/><Relationship Id="rId4" Type="http://schemas.openxmlformats.org/officeDocument/2006/relationships/hyperlink" Target="https://raisingchildren.net.au/babies"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laura.knight@greatermanchester-ca.gov.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raisingchildren.net.au/newborns" TargetMode="External"/><Relationship Id="rId3" Type="http://schemas.openxmlformats.org/officeDocument/2006/relationships/hyperlink" Target="https://www.unicef.org/sites/default/files/2018-12/UNICEF-Lego-Foundation-Learning-through-Play.pdf" TargetMode="External"/><Relationship Id="rId7" Type="http://schemas.openxmlformats.org/officeDocument/2006/relationships/hyperlink" Target="https://www.zerotothree.org/early-learning" TargetMode="External"/><Relationship Id="rId2" Type="http://schemas.openxmlformats.org/officeDocument/2006/relationships/hyperlink" Target="https://www.bbc.co.uk/tiny-happy-people/parent-manual-sensory-play/zxcvhcw" TargetMode="External"/><Relationship Id="rId1" Type="http://schemas.openxmlformats.org/officeDocument/2006/relationships/slideLayout" Target="../slideLayouts/slideLayout2.xml"/><Relationship Id="rId6" Type="http://schemas.openxmlformats.org/officeDocument/2006/relationships/hyperlink" Target="https://issuu.com/playwales/docs/building_resilience_?e=5305098/31468341" TargetMode="External"/><Relationship Id="rId5" Type="http://schemas.openxmlformats.org/officeDocument/2006/relationships/hyperlink" Target="https://www.bbc.co.uk/tiny-happy-people/baby-sense-of-humour/zjtsvk7" TargetMode="External"/><Relationship Id="rId4" Type="http://schemas.openxmlformats.org/officeDocument/2006/relationships/hyperlink" Target="https://directories.merton.gov.uk/kb5/merton/directory/advice.page;jsessionid=F1652DF3F4C32532BC69CFB04A33C17A?id=hX0knNFqSfQ" TargetMode="External"/><Relationship Id="rId9" Type="http://schemas.openxmlformats.org/officeDocument/2006/relationships/hyperlink" Target="https://www.greatermanchester-ca.gov.uk/media/4216/10-things-parents-should-know-about-the-importance-of-play.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zerotothree.org/early-development" TargetMode="External"/><Relationship Id="rId3" Type="http://schemas.openxmlformats.org/officeDocument/2006/relationships/hyperlink" Target="https://resources.beststart.org/wp-content/uploads/2018/11/K35-E.pdf" TargetMode="External"/><Relationship Id="rId7" Type="http://schemas.openxmlformats.org/officeDocument/2006/relationships/hyperlink" Target="https://www.bbc.co.uk/tiny-happy-people/help-your-child-deal-with-uncertainty-and-change/zvb8r2p" TargetMode="External"/><Relationship Id="rId2" Type="http://schemas.openxmlformats.org/officeDocument/2006/relationships/hyperlink" Target="https://www2.ed.gov/about/inits/ed/earlylearning/talk-read-sing/feelings-teachers.pdf" TargetMode="External"/><Relationship Id="rId1" Type="http://schemas.openxmlformats.org/officeDocument/2006/relationships/slideLayout" Target="../slideLayouts/slideLayout2.xml"/><Relationship Id="rId6" Type="http://schemas.openxmlformats.org/officeDocument/2006/relationships/hyperlink" Target="https://www.bbc.co.uk/tiny-happy-people/introducing-new-brothers-sisters/zkrfhcw" TargetMode="External"/><Relationship Id="rId5" Type="http://schemas.openxmlformats.org/officeDocument/2006/relationships/hyperlink" Target="https://www.bbc.co.uk/tiny-happy-people/child-mental-health-practitioner/zhjbcqt" TargetMode="External"/><Relationship Id="rId4" Type="http://schemas.openxmlformats.org/officeDocument/2006/relationships/hyperlink" Target="https://www.reachinginreachingout.com/documents/Brochure-ResiliencyTips-newbornhearingscreening-FINALPDFDec31-14.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speakupsalford.nhs.uk/childrens-dev?81" TargetMode="External"/><Relationship Id="rId3" Type="http://schemas.openxmlformats.org/officeDocument/2006/relationships/hyperlink" Target="http://www.childrensspeechtherapyni.com/media/uploads/Communicati0n_Cookbook.pdf" TargetMode="External"/><Relationship Id="rId7" Type="http://schemas.openxmlformats.org/officeDocument/2006/relationships/hyperlink" Target="https://www.greatermanchester-ca.gov.uk/media/3108/gm-10-tips-for-talking-final-190520.pdf" TargetMode="External"/><Relationship Id="rId2" Type="http://schemas.openxmlformats.org/officeDocument/2006/relationships/hyperlink" Target="https://www.bbc.co.uk/tiny-happy-people/activities/zjh8hbk" TargetMode="External"/><Relationship Id="rId1" Type="http://schemas.openxmlformats.org/officeDocument/2006/relationships/slideLayout" Target="../slideLayouts/slideLayout2.xml"/><Relationship Id="rId6" Type="http://schemas.openxmlformats.org/officeDocument/2006/relationships/hyperlink" Target="https://www.royalwolverhampton.nhs.uk/services/service-directory-a-z/speech-and-language-therapy-children/activities-and-advice/early-language-development/" TargetMode="External"/><Relationship Id="rId5" Type="http://schemas.openxmlformats.org/officeDocument/2006/relationships/hyperlink" Target="https://www.thecommunicationtrust.org.uk/media/20506/summer_talk_-_2012_version.pdf" TargetMode="External"/><Relationship Id="rId4" Type="http://schemas.openxmlformats.org/officeDocument/2006/relationships/hyperlink" Target="http://www.hanen.org/Helpful-Info/Articles/The-Land-of-Make-Believe.aspx" TargetMode="External"/><Relationship Id="rId9" Type="http://schemas.openxmlformats.org/officeDocument/2006/relationships/hyperlink" Target="https://www.boltonstartwell.org.uk/resources/learning-development/4?documentId=3&amp;categoryId=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reatersport.co.uk/media/3725/early-years-leaflet-toddler.pdf" TargetMode="External"/><Relationship Id="rId2" Type="http://schemas.openxmlformats.org/officeDocument/2006/relationships/hyperlink" Target="https://www.greatersport.co.uk/media/3722/early-years-leaflet-baby.pdf" TargetMode="External"/><Relationship Id="rId1" Type="http://schemas.openxmlformats.org/officeDocument/2006/relationships/slideLayout" Target="../slideLayouts/slideLayout2.xml"/><Relationship Id="rId6" Type="http://schemas.openxmlformats.org/officeDocument/2006/relationships/hyperlink" Target="https://www.greatermanchester-ca.gov.uk/media/4210/10-jobs-for-little-chefs.jpg" TargetMode="External"/><Relationship Id="rId5" Type="http://schemas.openxmlformats.org/officeDocument/2006/relationships/hyperlink" Target="https://www.greatermanchester-ca.gov.uk/media/4214/simple-recipe-ideas-wigan-council.jpg" TargetMode="External"/><Relationship Id="rId4" Type="http://schemas.openxmlformats.org/officeDocument/2006/relationships/hyperlink" Target="https://www.greatersport.co.uk/media/3724/early-years-leaflet-pre-school.pdf"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2.ed.gov/about/inits/ed/earlylearning/talk-read-sing/feelings-teachers.pdf" TargetMode="External"/><Relationship Id="rId3" Type="http://schemas.openxmlformats.org/officeDocument/2006/relationships/hyperlink" Target="https://www.bbc.co.uk/tiny-happy-people/7-ways-to-stay-happy-and-calm-at-home/zhqjjhv" TargetMode="External"/><Relationship Id="rId7" Type="http://schemas.openxmlformats.org/officeDocument/2006/relationships/hyperlink" Target="https://www.gov.uk/guidance/help-children-aged-2-to-4-to-learn-at-home-during-coronavirus-covid-19" TargetMode="External"/><Relationship Id="rId2" Type="http://schemas.openxmlformats.org/officeDocument/2006/relationships/hyperlink" Target="https://www.bbc.co.uk/tiny-happy-people/preparing-for-life-after-lockdown/zrrxqfr" TargetMode="External"/><Relationship Id="rId1" Type="http://schemas.openxmlformats.org/officeDocument/2006/relationships/slideLayout" Target="../slideLayouts/slideLayout2.xml"/><Relationship Id="rId6" Type="http://schemas.openxmlformats.org/officeDocument/2006/relationships/hyperlink" Target="https://www.annafreud.org/media/11732/eyim_covidsupport_v1d2.pdf" TargetMode="External"/><Relationship Id="rId5" Type="http://schemas.openxmlformats.org/officeDocument/2006/relationships/hyperlink" Target="https://www.greatermanchester-ca.gov.uk/what-we-do/children-and-young-people/every-child-starts-school-ready-to-learn/early-years-workforce-academy/building-relationships-with-families/" TargetMode="External"/><Relationship Id="rId4" Type="http://schemas.openxmlformats.org/officeDocument/2006/relationships/hyperlink" Target="https://www.bbc.co.uk/tiny-happy-people/how-to-talk-child-about-coronavirus/zntjjhv"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oxfordshire.gov.uk/business/information-providers/childrens-services-providers/support-early-years-providers/early-years-toolkit/promoting-wellbeing" TargetMode="External"/><Relationship Id="rId2" Type="http://schemas.openxmlformats.org/officeDocument/2006/relationships/hyperlink" Target="https://www.brighton-hove.gov.uk/sites/default/files/migrated/article/inline/Personal%20Social%20and%20Emotional%20Development.pdf" TargetMode="External"/><Relationship Id="rId1" Type="http://schemas.openxmlformats.org/officeDocument/2006/relationships/slideLayout" Target="../slideLayouts/slideLayout2.xml"/><Relationship Id="rId5" Type="http://schemas.openxmlformats.org/officeDocument/2006/relationships/hyperlink" Target="https://www.google.com/url?sa=t&amp;rct=j&amp;q=&amp;esrc=s&amp;source=web&amp;cd=&amp;ved=2ahUKEwie88-Wh4DwAhWngVwKHazSDj0QFjANegQIERAD&amp;url=https%3A%2F%2Fwww.leedscommunityhealthcare.nhs.uk%2Fseecmsfile%2F%3Fid%3D3039&amp;usg=AOvVaw3IpXIZ132YoRV2SDKUJMfd" TargetMode="External"/><Relationship Id="rId4" Type="http://schemas.openxmlformats.org/officeDocument/2006/relationships/hyperlink" Target="https://www.annafreud.org/coronavirus-support/support-for-early-yea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784" y="1649204"/>
            <a:ext cx="11526431" cy="1402625"/>
          </a:xfrm>
        </p:spPr>
        <p:txBody>
          <a:bodyPr>
            <a:normAutofit/>
          </a:bodyPr>
          <a:lstStyle/>
          <a:p>
            <a:r>
              <a:rPr lang="en-US" dirty="0"/>
              <a:t>Home Learning Environment Resources for early years settings, schools and parents</a:t>
            </a:r>
            <a:endParaRPr lang="en-US" b="1" dirty="0"/>
          </a:p>
        </p:txBody>
      </p:sp>
    </p:spTree>
    <p:extLst>
      <p:ext uri="{BB962C8B-B14F-4D97-AF65-F5344CB8AC3E}">
        <p14:creationId xmlns:p14="http://schemas.microsoft.com/office/powerpoint/2010/main" val="171207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websites</a:t>
            </a:r>
          </a:p>
        </p:txBody>
      </p:sp>
      <p:sp>
        <p:nvSpPr>
          <p:cNvPr id="3" name="Content Placeholder 2"/>
          <p:cNvSpPr>
            <a:spLocks noGrp="1"/>
          </p:cNvSpPr>
          <p:nvPr>
            <p:ph idx="1"/>
          </p:nvPr>
        </p:nvSpPr>
        <p:spPr/>
        <p:txBody>
          <a:bodyPr/>
          <a:lstStyle/>
          <a:p>
            <a:r>
              <a:rPr lang="en-GB" dirty="0">
                <a:hlinkClick r:id="rId2"/>
              </a:rPr>
              <a:t>Tiny Happy People (BBC)</a:t>
            </a:r>
            <a:r>
              <a:rPr lang="en-GB" dirty="0"/>
              <a:t> </a:t>
            </a:r>
          </a:p>
          <a:p>
            <a:r>
              <a:rPr lang="en-GB" dirty="0">
                <a:hlinkClick r:id="rId3"/>
              </a:rPr>
              <a:t>Play Wales</a:t>
            </a:r>
            <a:r>
              <a:rPr lang="en-GB" dirty="0"/>
              <a:t> </a:t>
            </a:r>
          </a:p>
          <a:p>
            <a:r>
              <a:rPr lang="en-GB" dirty="0">
                <a:hlinkClick r:id="rId4"/>
              </a:rPr>
              <a:t>Raising children</a:t>
            </a:r>
            <a:endParaRPr lang="en-GB" dirty="0"/>
          </a:p>
          <a:p>
            <a:r>
              <a:rPr lang="en-GB" dirty="0">
                <a:hlinkClick r:id="rId5"/>
              </a:rPr>
              <a:t>Zero to three</a:t>
            </a:r>
            <a:endParaRPr lang="en-GB" dirty="0"/>
          </a:p>
        </p:txBody>
      </p:sp>
      <p:sp>
        <p:nvSpPr>
          <p:cNvPr id="4" name="Text Placeholder 3"/>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136098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E0338-68D1-42A5-AAAB-DAF1990D7826}"/>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AE815221-2901-4AFC-B0AD-50035D4A0B3E}"/>
              </a:ext>
            </a:extLst>
          </p:cNvPr>
          <p:cNvSpPr>
            <a:spLocks noGrp="1"/>
          </p:cNvSpPr>
          <p:nvPr>
            <p:ph idx="1"/>
          </p:nvPr>
        </p:nvSpPr>
        <p:spPr/>
        <p:txBody>
          <a:bodyPr/>
          <a:lstStyle/>
          <a:p>
            <a:r>
              <a:rPr lang="en-GB" sz="3200" dirty="0"/>
              <a:t>This pack has been developed to support early years settings, schools and parents with younger children around different areas of development.</a:t>
            </a:r>
          </a:p>
          <a:p>
            <a:r>
              <a:rPr lang="en-GB" sz="3200" dirty="0"/>
              <a:t>All resources have been quality assured by Educational Psychology professionals in Greater Manchester.</a:t>
            </a:r>
          </a:p>
          <a:p>
            <a:r>
              <a:rPr lang="en-GB" sz="3200" dirty="0"/>
              <a:t>Please send any comments and suggestions for resources to include to </a:t>
            </a:r>
            <a:r>
              <a:rPr lang="en-GB" sz="3200" dirty="0">
                <a:hlinkClick r:id="rId2"/>
              </a:rPr>
              <a:t>laura.knight@greatermanchester-ca.gov.uk</a:t>
            </a:r>
            <a:r>
              <a:rPr lang="en-GB" sz="3200" dirty="0"/>
              <a:t> </a:t>
            </a:r>
          </a:p>
          <a:p>
            <a:endParaRPr lang="en-GB" dirty="0"/>
          </a:p>
        </p:txBody>
      </p:sp>
      <p:sp>
        <p:nvSpPr>
          <p:cNvPr id="4" name="Text Placeholder 3">
            <a:extLst>
              <a:ext uri="{FF2B5EF4-FFF2-40B4-BE49-F238E27FC236}">
                <a16:creationId xmlns:a16="http://schemas.microsoft.com/office/drawing/2014/main" id="{7CD1B90D-F4EF-4959-A66F-25BE0BA3208C}"/>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745680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586799" y="1371600"/>
            <a:ext cx="11017825" cy="4786938"/>
          </a:xfrm>
        </p:spPr>
        <p:txBody>
          <a:bodyPr>
            <a:normAutofit lnSpcReduction="10000"/>
          </a:bodyPr>
          <a:lstStyle/>
          <a:p>
            <a:r>
              <a:rPr lang="en-GB" dirty="0"/>
              <a:t>When children feel happy, safe and secure they are able to learn and explore most effectively. The resources in this pack include ideas to support the development of positive healthy relationships between adults and children, as well as activity ideas and information relating to other areas of development such as communication.  </a:t>
            </a:r>
          </a:p>
          <a:p>
            <a:r>
              <a:rPr lang="en-GB" dirty="0"/>
              <a:t>Most of the activities will support children to develop in many different areas.  </a:t>
            </a:r>
          </a:p>
          <a:p>
            <a:r>
              <a:rPr lang="en-GB" dirty="0"/>
              <a:t>The most important thing is to remember to have fun!   </a:t>
            </a:r>
          </a:p>
        </p:txBody>
      </p:sp>
      <p:sp>
        <p:nvSpPr>
          <p:cNvPr id="4" name="Text Placeholder 3"/>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037791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Early learning and the importance of play</a:t>
            </a:r>
          </a:p>
        </p:txBody>
      </p:sp>
      <p:sp>
        <p:nvSpPr>
          <p:cNvPr id="3" name="Content Placeholder 2"/>
          <p:cNvSpPr>
            <a:spLocks noGrp="1"/>
          </p:cNvSpPr>
          <p:nvPr>
            <p:ph idx="1"/>
          </p:nvPr>
        </p:nvSpPr>
        <p:spPr>
          <a:xfrm>
            <a:off x="586799" y="1297858"/>
            <a:ext cx="11017825" cy="4860680"/>
          </a:xfrm>
        </p:spPr>
        <p:txBody>
          <a:bodyPr>
            <a:normAutofit fontScale="92500" lnSpcReduction="20000"/>
          </a:bodyPr>
          <a:lstStyle/>
          <a:p>
            <a:r>
              <a:rPr lang="en-GB" dirty="0">
                <a:hlinkClick r:id="rId2"/>
              </a:rPr>
              <a:t>The Parent Manual Video: Sensory play</a:t>
            </a:r>
            <a:endParaRPr lang="en-GB" dirty="0"/>
          </a:p>
          <a:p>
            <a:r>
              <a:rPr lang="en-US" dirty="0">
                <a:hlinkClick r:id="rId3"/>
              </a:rPr>
              <a:t>Learning through play (</a:t>
            </a:r>
            <a:r>
              <a:rPr lang="en-US" dirty="0" err="1">
                <a:hlinkClick r:id="rId3"/>
              </a:rPr>
              <a:t>Unicef</a:t>
            </a:r>
            <a:r>
              <a:rPr lang="en-US" dirty="0">
                <a:hlinkClick r:id="rId3"/>
              </a:rPr>
              <a:t> and Lego foundation)</a:t>
            </a:r>
            <a:endParaRPr lang="en-US" dirty="0"/>
          </a:p>
          <a:p>
            <a:r>
              <a:rPr lang="en-GB" dirty="0">
                <a:hlinkClick r:id="rId4"/>
              </a:rPr>
              <a:t>A Parents Guide to how your baby and child learns when they are playing</a:t>
            </a:r>
            <a:endParaRPr lang="en-GB" dirty="0"/>
          </a:p>
          <a:p>
            <a:r>
              <a:rPr lang="en-GB" dirty="0">
                <a:hlinkClick r:id="rId5"/>
              </a:rPr>
              <a:t>How your baby’s sense of humour develops – and what you can to do boost it</a:t>
            </a:r>
            <a:endParaRPr lang="en-GB" dirty="0"/>
          </a:p>
          <a:p>
            <a:r>
              <a:rPr lang="en-GB" dirty="0">
                <a:hlinkClick r:id="rId6"/>
              </a:rPr>
              <a:t>Building resilience through play</a:t>
            </a:r>
            <a:endParaRPr lang="en-GB" dirty="0"/>
          </a:p>
          <a:p>
            <a:r>
              <a:rPr lang="en-US" dirty="0">
                <a:hlinkClick r:id="rId7"/>
              </a:rPr>
              <a:t>Zero to three early learning ideas</a:t>
            </a:r>
            <a:endParaRPr lang="en-US" dirty="0"/>
          </a:p>
          <a:p>
            <a:r>
              <a:rPr lang="en-US" dirty="0">
                <a:hlinkClick r:id="rId8"/>
              </a:rPr>
              <a:t>Raising children information and ideas</a:t>
            </a:r>
            <a:r>
              <a:rPr lang="en-US" dirty="0"/>
              <a:t> (click on the age group you are interested in)</a:t>
            </a:r>
          </a:p>
          <a:p>
            <a:r>
              <a:rPr lang="en-US" dirty="0">
                <a:hlinkClick r:id="rId9"/>
              </a:rPr>
              <a:t>10 things about the importance of play (</a:t>
            </a:r>
            <a:r>
              <a:rPr lang="en-US" dirty="0" err="1">
                <a:hlinkClick r:id="rId9"/>
              </a:rPr>
              <a:t>Wigan</a:t>
            </a:r>
            <a:r>
              <a:rPr lang="en-US" dirty="0">
                <a:hlinkClick r:id="rId9"/>
              </a:rPr>
              <a:t>)</a:t>
            </a:r>
            <a:endParaRPr lang="en-US" dirty="0"/>
          </a:p>
          <a:p>
            <a:endParaRPr lang="en-GB" dirty="0"/>
          </a:p>
          <a:p>
            <a:endParaRPr lang="en-GB" dirty="0"/>
          </a:p>
        </p:txBody>
      </p:sp>
      <p:sp>
        <p:nvSpPr>
          <p:cNvPr id="4" name="Text Placeholder 3"/>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406105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F1118-4B86-47C3-A7C4-0DA67BE23CD2}"/>
              </a:ext>
            </a:extLst>
          </p:cNvPr>
          <p:cNvSpPr>
            <a:spLocks noGrp="1"/>
          </p:cNvSpPr>
          <p:nvPr>
            <p:ph type="title"/>
          </p:nvPr>
        </p:nvSpPr>
        <p:spPr/>
        <p:txBody>
          <a:bodyPr>
            <a:normAutofit/>
          </a:bodyPr>
          <a:lstStyle/>
          <a:p>
            <a:r>
              <a:rPr lang="en-GB" dirty="0"/>
              <a:t>Social and Emotional Development</a:t>
            </a:r>
          </a:p>
        </p:txBody>
      </p:sp>
      <p:sp>
        <p:nvSpPr>
          <p:cNvPr id="3" name="Content Placeholder 2">
            <a:extLst>
              <a:ext uri="{FF2B5EF4-FFF2-40B4-BE49-F238E27FC236}">
                <a16:creationId xmlns:a16="http://schemas.microsoft.com/office/drawing/2014/main" id="{02D897C6-8C88-4BF8-B6F5-4EA8836F4BCC}"/>
              </a:ext>
            </a:extLst>
          </p:cNvPr>
          <p:cNvSpPr>
            <a:spLocks noGrp="1"/>
          </p:cNvSpPr>
          <p:nvPr>
            <p:ph idx="1"/>
          </p:nvPr>
        </p:nvSpPr>
        <p:spPr>
          <a:xfrm>
            <a:off x="586799" y="1509823"/>
            <a:ext cx="11167666" cy="4648715"/>
          </a:xfrm>
        </p:spPr>
        <p:txBody>
          <a:bodyPr>
            <a:normAutofit lnSpcReduction="10000"/>
          </a:bodyPr>
          <a:lstStyle/>
          <a:p>
            <a:r>
              <a:rPr lang="en-US" dirty="0">
                <a:hlinkClick r:id="rId2"/>
              </a:rPr>
              <a:t>Tips to support healthy social and emotional development</a:t>
            </a:r>
            <a:endParaRPr lang="en-US" dirty="0"/>
          </a:p>
          <a:p>
            <a:r>
              <a:rPr lang="en-US" dirty="0">
                <a:hlinkClick r:id="rId3"/>
              </a:rPr>
              <a:t>Building resilience in children age 0-6</a:t>
            </a:r>
            <a:endParaRPr lang="en-GB" dirty="0"/>
          </a:p>
          <a:p>
            <a:r>
              <a:rPr lang="en-GB" dirty="0">
                <a:hlinkClick r:id="rId4"/>
              </a:rPr>
              <a:t>Ideas to build resilience </a:t>
            </a:r>
            <a:endParaRPr lang="en-GB" dirty="0"/>
          </a:p>
          <a:p>
            <a:r>
              <a:rPr lang="en-US" dirty="0">
                <a:hlinkClick r:id="rId5"/>
              </a:rPr>
              <a:t>Video - How to look out for your child’s mental health </a:t>
            </a:r>
            <a:r>
              <a:rPr lang="en-GB" dirty="0">
                <a:hlinkClick r:id="rId6"/>
              </a:rPr>
              <a:t>How to prepare your toddler to meet a new baby</a:t>
            </a:r>
            <a:endParaRPr lang="en-GB" dirty="0"/>
          </a:p>
          <a:p>
            <a:r>
              <a:rPr lang="en-GB" dirty="0">
                <a:hlinkClick r:id="rId7"/>
              </a:rPr>
              <a:t>How to help your child deal with uncertainty and change</a:t>
            </a:r>
            <a:endParaRPr lang="en-GB" dirty="0"/>
          </a:p>
          <a:p>
            <a:r>
              <a:rPr lang="en-US" dirty="0">
                <a:hlinkClick r:id="rId8"/>
              </a:rPr>
              <a:t>Early Development and wellbeing (Zero to 3)</a:t>
            </a:r>
            <a:endParaRPr lang="en-GB" dirty="0"/>
          </a:p>
          <a:p>
            <a:endParaRPr lang="en-GB" dirty="0"/>
          </a:p>
          <a:p>
            <a:endParaRPr lang="en-GB" dirty="0"/>
          </a:p>
          <a:p>
            <a:endParaRPr lang="en-GB" i="1" dirty="0"/>
          </a:p>
        </p:txBody>
      </p:sp>
      <p:sp>
        <p:nvSpPr>
          <p:cNvPr id="4" name="Text Placeholder 3">
            <a:extLst>
              <a:ext uri="{FF2B5EF4-FFF2-40B4-BE49-F238E27FC236}">
                <a16:creationId xmlns:a16="http://schemas.microsoft.com/office/drawing/2014/main" id="{E4ADE981-76DD-4732-909E-5BBE223801CD}"/>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92278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Speech, Language and Communication Development</a:t>
            </a:r>
          </a:p>
        </p:txBody>
      </p:sp>
      <p:sp>
        <p:nvSpPr>
          <p:cNvPr id="3" name="Content Placeholder 2"/>
          <p:cNvSpPr>
            <a:spLocks noGrp="1"/>
          </p:cNvSpPr>
          <p:nvPr>
            <p:ph idx="1"/>
          </p:nvPr>
        </p:nvSpPr>
        <p:spPr>
          <a:xfrm>
            <a:off x="586799" y="1342103"/>
            <a:ext cx="11017825" cy="4816435"/>
          </a:xfrm>
        </p:spPr>
        <p:txBody>
          <a:bodyPr>
            <a:normAutofit fontScale="92500" lnSpcReduction="20000"/>
          </a:bodyPr>
          <a:lstStyle/>
          <a:p>
            <a:r>
              <a:rPr lang="en-US" dirty="0">
                <a:hlinkClick r:id="rId2"/>
              </a:rPr>
              <a:t>Activities to help develop communication skills (Tiny Happy People)</a:t>
            </a:r>
            <a:endParaRPr lang="en-US" dirty="0"/>
          </a:p>
          <a:p>
            <a:r>
              <a:rPr lang="en-GB" dirty="0" err="1">
                <a:hlinkClick r:id="rId3"/>
              </a:rPr>
              <a:t>ICan</a:t>
            </a:r>
            <a:r>
              <a:rPr lang="en-GB" dirty="0">
                <a:hlinkClick r:id="rId3"/>
              </a:rPr>
              <a:t> Communication Cookbook</a:t>
            </a:r>
            <a:endParaRPr lang="en-GB" dirty="0"/>
          </a:p>
          <a:p>
            <a:r>
              <a:rPr lang="en-US" dirty="0">
                <a:hlinkClick r:id="rId4"/>
              </a:rPr>
              <a:t>How and why to encourage pretend play (</a:t>
            </a:r>
            <a:r>
              <a:rPr lang="en-US" dirty="0" err="1">
                <a:hlinkClick r:id="rId4"/>
              </a:rPr>
              <a:t>Hanen</a:t>
            </a:r>
            <a:r>
              <a:rPr lang="en-US" dirty="0">
                <a:hlinkClick r:id="rId4"/>
              </a:rPr>
              <a:t>)</a:t>
            </a:r>
            <a:endParaRPr lang="en-US" dirty="0"/>
          </a:p>
          <a:p>
            <a:r>
              <a:rPr lang="en-US" dirty="0">
                <a:hlinkClick r:id="rId5"/>
              </a:rPr>
              <a:t>Games and activities to support children's communication</a:t>
            </a:r>
            <a:endParaRPr lang="en-US" dirty="0"/>
          </a:p>
          <a:p>
            <a:r>
              <a:rPr lang="en-US" dirty="0">
                <a:hlinkClick r:id="rId6"/>
              </a:rPr>
              <a:t>Early language development resources (Royal </a:t>
            </a:r>
            <a:r>
              <a:rPr lang="en-US" dirty="0" err="1">
                <a:hlinkClick r:id="rId6"/>
              </a:rPr>
              <a:t>Wolverhampton</a:t>
            </a:r>
            <a:r>
              <a:rPr lang="en-US" dirty="0">
                <a:hlinkClick r:id="rId6"/>
              </a:rPr>
              <a:t> NHS trust)</a:t>
            </a:r>
            <a:endParaRPr lang="en-US" dirty="0"/>
          </a:p>
          <a:p>
            <a:r>
              <a:rPr lang="en-US" dirty="0">
                <a:hlinkClick r:id="rId7"/>
              </a:rPr>
              <a:t>10 top tips for talking (Greater Manchester)</a:t>
            </a:r>
            <a:endParaRPr lang="en-US" dirty="0"/>
          </a:p>
          <a:p>
            <a:r>
              <a:rPr lang="en-US" dirty="0">
                <a:hlinkClick r:id="rId8"/>
              </a:rPr>
              <a:t>Developmental milestones and top tips</a:t>
            </a:r>
            <a:endParaRPr lang="en-US" dirty="0"/>
          </a:p>
          <a:p>
            <a:r>
              <a:rPr lang="en-US" dirty="0">
                <a:hlinkClick r:id="rId9"/>
              </a:rPr>
              <a:t>Top Tips to Promote Communication (Bolton Council)</a:t>
            </a:r>
            <a:endParaRPr lang="en-US" dirty="0"/>
          </a:p>
          <a:p>
            <a:pPr marL="0" indent="0">
              <a:buNone/>
            </a:pPr>
            <a:endParaRPr lang="en-GB" dirty="0"/>
          </a:p>
        </p:txBody>
      </p:sp>
      <p:sp>
        <p:nvSpPr>
          <p:cNvPr id="4" name="Text Placeholder 3"/>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32718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CA076C-C074-40B0-A1F7-C5CA3E5072D0}"/>
              </a:ext>
            </a:extLst>
          </p:cNvPr>
          <p:cNvSpPr>
            <a:spLocks noGrp="1"/>
          </p:cNvSpPr>
          <p:nvPr>
            <p:ph idx="1"/>
          </p:nvPr>
        </p:nvSpPr>
        <p:spPr>
          <a:xfrm>
            <a:off x="586799" y="1509823"/>
            <a:ext cx="11017825" cy="4648715"/>
          </a:xfrm>
        </p:spPr>
        <p:txBody>
          <a:bodyPr>
            <a:normAutofit/>
          </a:bodyPr>
          <a:lstStyle/>
          <a:p>
            <a:r>
              <a:rPr lang="en-GB" dirty="0">
                <a:hlinkClick r:id="rId2"/>
              </a:rPr>
              <a:t>Top Tips for Movement with your Baby</a:t>
            </a:r>
            <a:endParaRPr lang="en-GB" dirty="0"/>
          </a:p>
          <a:p>
            <a:r>
              <a:rPr lang="en-GB" dirty="0">
                <a:hlinkClick r:id="rId3"/>
              </a:rPr>
              <a:t>Top Tips for Movement with your Toddler</a:t>
            </a:r>
            <a:r>
              <a:rPr lang="en-GB" dirty="0"/>
              <a:t> </a:t>
            </a:r>
          </a:p>
          <a:p>
            <a:r>
              <a:rPr lang="en-GB" dirty="0">
                <a:hlinkClick r:id="rId4"/>
              </a:rPr>
              <a:t>Top Tips for Movement with your Pre-School Child</a:t>
            </a:r>
            <a:r>
              <a:rPr lang="en-GB" dirty="0"/>
              <a:t> </a:t>
            </a:r>
          </a:p>
          <a:p>
            <a:r>
              <a:rPr lang="en-GB" dirty="0">
                <a:hlinkClick r:id="rId5"/>
              </a:rPr>
              <a:t>Simple Food Recipe Ideas </a:t>
            </a:r>
            <a:r>
              <a:rPr lang="en-GB" dirty="0"/>
              <a:t>– Wigan Council</a:t>
            </a:r>
          </a:p>
          <a:p>
            <a:r>
              <a:rPr lang="en-GB" dirty="0">
                <a:hlinkClick r:id="rId6"/>
              </a:rPr>
              <a:t>10 jobs for little chefs </a:t>
            </a:r>
            <a:r>
              <a:rPr lang="en-GB" dirty="0"/>
              <a:t>– Wigan Council</a:t>
            </a:r>
          </a:p>
          <a:p>
            <a:endParaRPr lang="en-GB" dirty="0"/>
          </a:p>
        </p:txBody>
      </p:sp>
      <p:sp>
        <p:nvSpPr>
          <p:cNvPr id="4" name="Text Placeholder 3">
            <a:extLst>
              <a:ext uri="{FF2B5EF4-FFF2-40B4-BE49-F238E27FC236}">
                <a16:creationId xmlns:a16="http://schemas.microsoft.com/office/drawing/2014/main" id="{97CFCDD5-0D11-452F-BE24-7C67E43871F7}"/>
              </a:ext>
            </a:extLst>
          </p:cNvPr>
          <p:cNvSpPr>
            <a:spLocks noGrp="1"/>
          </p:cNvSpPr>
          <p:nvPr>
            <p:ph type="body" sz="quarter" idx="11"/>
          </p:nvPr>
        </p:nvSpPr>
        <p:spPr/>
        <p:txBody>
          <a:bodyPr/>
          <a:lstStyle/>
          <a:p>
            <a:endParaRPr lang="en-GB"/>
          </a:p>
        </p:txBody>
      </p:sp>
      <p:sp>
        <p:nvSpPr>
          <p:cNvPr id="6" name="Title 5">
            <a:extLst>
              <a:ext uri="{FF2B5EF4-FFF2-40B4-BE49-F238E27FC236}">
                <a16:creationId xmlns:a16="http://schemas.microsoft.com/office/drawing/2014/main" id="{B4622BFA-792B-4D38-B6EA-4B75D16A1598}"/>
              </a:ext>
            </a:extLst>
          </p:cNvPr>
          <p:cNvSpPr>
            <a:spLocks noGrp="1"/>
          </p:cNvSpPr>
          <p:nvPr>
            <p:ph type="title"/>
          </p:nvPr>
        </p:nvSpPr>
        <p:spPr/>
        <p:txBody>
          <a:bodyPr>
            <a:normAutofit/>
          </a:bodyPr>
          <a:lstStyle/>
          <a:p>
            <a:r>
              <a:rPr lang="en-GB" dirty="0"/>
              <a:t>Physical Development</a:t>
            </a:r>
          </a:p>
        </p:txBody>
      </p:sp>
    </p:spTree>
    <p:extLst>
      <p:ext uri="{BB962C8B-B14F-4D97-AF65-F5344CB8AC3E}">
        <p14:creationId xmlns:p14="http://schemas.microsoft.com/office/powerpoint/2010/main" val="243394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4C46-0681-4B13-807E-CA9150F8D89C}"/>
              </a:ext>
            </a:extLst>
          </p:cNvPr>
          <p:cNvSpPr>
            <a:spLocks noGrp="1"/>
          </p:cNvSpPr>
          <p:nvPr>
            <p:ph type="title"/>
          </p:nvPr>
        </p:nvSpPr>
        <p:spPr>
          <a:xfrm>
            <a:off x="586800" y="339048"/>
            <a:ext cx="11017824" cy="1170776"/>
          </a:xfrm>
        </p:spPr>
        <p:txBody>
          <a:bodyPr/>
          <a:lstStyle/>
          <a:p>
            <a:r>
              <a:rPr lang="en-GB" dirty="0"/>
              <a:t>Coronavirus Specific Resources</a:t>
            </a:r>
          </a:p>
        </p:txBody>
      </p:sp>
      <p:sp>
        <p:nvSpPr>
          <p:cNvPr id="3" name="Content Placeholder 2">
            <a:extLst>
              <a:ext uri="{FF2B5EF4-FFF2-40B4-BE49-F238E27FC236}">
                <a16:creationId xmlns:a16="http://schemas.microsoft.com/office/drawing/2014/main" id="{227EC518-4082-4921-AC4B-8D462929231B}"/>
              </a:ext>
            </a:extLst>
          </p:cNvPr>
          <p:cNvSpPr>
            <a:spLocks noGrp="1"/>
          </p:cNvSpPr>
          <p:nvPr>
            <p:ph idx="1"/>
          </p:nvPr>
        </p:nvSpPr>
        <p:spPr>
          <a:xfrm>
            <a:off x="586799" y="1135626"/>
            <a:ext cx="11017825" cy="5022913"/>
          </a:xfrm>
        </p:spPr>
        <p:txBody>
          <a:bodyPr>
            <a:normAutofit fontScale="92500"/>
          </a:bodyPr>
          <a:lstStyle/>
          <a:p>
            <a:r>
              <a:rPr lang="en-GB" dirty="0">
                <a:hlinkClick r:id="rId2"/>
              </a:rPr>
              <a:t>Children adapting to life after lockdown</a:t>
            </a:r>
            <a:endParaRPr lang="en-GB" dirty="0"/>
          </a:p>
          <a:p>
            <a:r>
              <a:rPr lang="en-GB" dirty="0">
                <a:hlinkClick r:id="rId3"/>
              </a:rPr>
              <a:t>Lockdown wellbeing</a:t>
            </a:r>
            <a:endParaRPr lang="en-GB" dirty="0"/>
          </a:p>
          <a:p>
            <a:r>
              <a:rPr lang="en-GB" dirty="0">
                <a:hlinkClick r:id="rId4"/>
              </a:rPr>
              <a:t>Advice on how to talk to your children about Coronavirus</a:t>
            </a:r>
            <a:endParaRPr lang="en-GB" dirty="0"/>
          </a:p>
          <a:p>
            <a:r>
              <a:rPr lang="en-GB" dirty="0">
                <a:hlinkClick r:id="rId5"/>
              </a:rPr>
              <a:t>Posters to support families with babies and young children to ensure connections throughout lockdown</a:t>
            </a:r>
            <a:endParaRPr lang="en-GB" dirty="0"/>
          </a:p>
          <a:p>
            <a:r>
              <a:rPr lang="en-US" dirty="0">
                <a:hlinkClick r:id="rId6"/>
              </a:rPr>
              <a:t>Helping babies and children under 5 through the coronavirus crisis (Anna Freud Centre)</a:t>
            </a:r>
            <a:endParaRPr lang="en-US" dirty="0"/>
          </a:p>
          <a:p>
            <a:r>
              <a:rPr lang="en-GB" dirty="0">
                <a:hlinkClick r:id="rId7"/>
              </a:rPr>
              <a:t>Help children aged 2 to 4 to learn at home during Covid-19</a:t>
            </a:r>
            <a:r>
              <a:rPr lang="en-GB" dirty="0"/>
              <a:t> - Gov.uk</a:t>
            </a:r>
            <a:endParaRPr lang="en-GB" dirty="0">
              <a:hlinkClick r:id="rId8"/>
            </a:endParaRPr>
          </a:p>
          <a:p>
            <a:endParaRPr lang="en-GB" dirty="0"/>
          </a:p>
        </p:txBody>
      </p:sp>
      <p:sp>
        <p:nvSpPr>
          <p:cNvPr id="4" name="Text Placeholder 3">
            <a:extLst>
              <a:ext uri="{FF2B5EF4-FFF2-40B4-BE49-F238E27FC236}">
                <a16:creationId xmlns:a16="http://schemas.microsoft.com/office/drawing/2014/main" id="{0FE7A2F7-1B18-4DE8-85E0-3FA74A1DC6A4}"/>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160866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resources for settings</a:t>
            </a:r>
          </a:p>
        </p:txBody>
      </p:sp>
      <p:sp>
        <p:nvSpPr>
          <p:cNvPr id="3" name="Content Placeholder 2"/>
          <p:cNvSpPr>
            <a:spLocks noGrp="1"/>
          </p:cNvSpPr>
          <p:nvPr>
            <p:ph idx="1"/>
          </p:nvPr>
        </p:nvSpPr>
        <p:spPr>
          <a:xfrm>
            <a:off x="586799" y="1509823"/>
            <a:ext cx="11017825" cy="4648715"/>
          </a:xfrm>
        </p:spPr>
        <p:txBody>
          <a:bodyPr/>
          <a:lstStyle/>
          <a:p>
            <a:r>
              <a:rPr lang="en-GB" dirty="0">
                <a:hlinkClick r:id="rId2"/>
              </a:rPr>
              <a:t>Best Practice and Activity Ideas for the EYFS Personal, Social and Emotional Development</a:t>
            </a:r>
            <a:endParaRPr lang="en-GB" dirty="0"/>
          </a:p>
          <a:p>
            <a:r>
              <a:rPr lang="en-GB" dirty="0">
                <a:hlinkClick r:id="rId3"/>
              </a:rPr>
              <a:t>Early Years toolkit – Promoting wellbeing</a:t>
            </a:r>
            <a:endParaRPr lang="en-GB" dirty="0"/>
          </a:p>
          <a:p>
            <a:r>
              <a:rPr lang="en-GB" dirty="0">
                <a:hlinkClick r:id="rId4"/>
              </a:rPr>
              <a:t>Anna Freud – Protecting early years children in the time of Covid-19</a:t>
            </a:r>
            <a:endParaRPr lang="en-GB" dirty="0"/>
          </a:p>
          <a:p>
            <a:r>
              <a:rPr lang="en-US" dirty="0">
                <a:hlinkClick r:id="rId5"/>
              </a:rPr>
              <a:t>Guide to developing communication groups Leeds Community HealthCare</a:t>
            </a:r>
            <a:endParaRPr lang="en-GB" dirty="0"/>
          </a:p>
          <a:p>
            <a:endParaRPr lang="en-GB" dirty="0"/>
          </a:p>
          <a:p>
            <a:endParaRPr lang="en-GB" dirty="0"/>
          </a:p>
        </p:txBody>
      </p:sp>
      <p:sp>
        <p:nvSpPr>
          <p:cNvPr id="4" name="Text Placeholder 3"/>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232588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1308</TotalTime>
  <Words>536</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Home Learning Environment Resources for early years settings, schools and parents</vt:lpstr>
      <vt:lpstr>Overview</vt:lpstr>
      <vt:lpstr>Introduction</vt:lpstr>
      <vt:lpstr>Early learning and the importance of play</vt:lpstr>
      <vt:lpstr>Social and Emotional Development</vt:lpstr>
      <vt:lpstr>Speech, Language and Communication Development</vt:lpstr>
      <vt:lpstr>Physical Development</vt:lpstr>
      <vt:lpstr>Coronavirus Specific Resources</vt:lpstr>
      <vt:lpstr>Additional resources for settings</vt:lpstr>
      <vt:lpstr>Useful websites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Baron, Samantha</cp:lastModifiedBy>
  <cp:revision>68</cp:revision>
  <cp:lastPrinted>2020-10-22T16:13:18Z</cp:lastPrinted>
  <dcterms:created xsi:type="dcterms:W3CDTF">2020-09-16T14:43:21Z</dcterms:created>
  <dcterms:modified xsi:type="dcterms:W3CDTF">2021-06-14T13:49:11Z</dcterms:modified>
</cp:coreProperties>
</file>